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95" r:id="rId4"/>
    <p:sldId id="296" r:id="rId5"/>
    <p:sldId id="305" r:id="rId6"/>
    <p:sldId id="297" r:id="rId7"/>
    <p:sldId id="261" r:id="rId8"/>
    <p:sldId id="290" r:id="rId9"/>
    <p:sldId id="298" r:id="rId10"/>
    <p:sldId id="291" r:id="rId11"/>
    <p:sldId id="264" r:id="rId12"/>
    <p:sldId id="265" r:id="rId13"/>
    <p:sldId id="271" r:id="rId14"/>
    <p:sldId id="266" r:id="rId15"/>
    <p:sldId id="299" r:id="rId16"/>
    <p:sldId id="267" r:id="rId17"/>
    <p:sldId id="268" r:id="rId18"/>
    <p:sldId id="269" r:id="rId19"/>
    <p:sldId id="300" r:id="rId20"/>
    <p:sldId id="282" r:id="rId21"/>
    <p:sldId id="287" r:id="rId22"/>
    <p:sldId id="293" r:id="rId23"/>
    <p:sldId id="304" r:id="rId24"/>
    <p:sldId id="303" r:id="rId25"/>
    <p:sldId id="294" r:id="rId26"/>
    <p:sldId id="301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20B113-9B26-43BD-9F47-B1CFFF9137FB}" type="doc">
      <dgm:prSet loTypeId="urn:microsoft.com/office/officeart/2005/8/layout/default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FA9CBA9-4209-4BCB-BEA7-AD14B18F7384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b="1" dirty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>
              <a:solidFill>
                <a:schemeClr val="tx1"/>
              </a:solidFill>
            </a:rPr>
            <a:t>«Галерея»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>
            <a:solidFill>
              <a:schemeClr val="tx1"/>
            </a:solidFill>
          </a:endParaRPr>
        </a:p>
      </dgm:t>
    </dgm:pt>
    <dgm:pt modelId="{F44E6931-25F9-4B8A-8225-CBE7EFEB2CC6}" type="parTrans" cxnId="{4F978A30-B4E3-4835-9799-098E5790AC9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9C22866-B6F1-45C8-A312-613D09072783}" type="sibTrans" cxnId="{4F978A30-B4E3-4835-9799-098E5790AC9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458D78FF-324B-405F-917A-03C9014F467E}">
      <dgm:prSet phldrT="[Текст]"/>
      <dgm:spPr/>
      <dgm:t>
        <a:bodyPr/>
        <a:lstStyle/>
        <a:p>
          <a:r>
            <a:rPr lang="ru-RU" b="1">
              <a:solidFill>
                <a:schemeClr val="tx1"/>
              </a:solidFill>
            </a:rPr>
            <a:t>«Лаборатория» </a:t>
          </a:r>
          <a:endParaRPr lang="ru-RU" b="1" dirty="0">
            <a:solidFill>
              <a:schemeClr val="tx1"/>
            </a:solidFill>
          </a:endParaRPr>
        </a:p>
      </dgm:t>
    </dgm:pt>
    <dgm:pt modelId="{89F6DD8D-4967-4A0A-A63E-C4F1E0663CAC}" type="parTrans" cxnId="{D05BC658-8352-4B9C-99B0-42E2869F0F6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D7BF17F-5274-484B-973E-F88A8E129071}" type="sibTrans" cxnId="{D05BC658-8352-4B9C-99B0-42E2869F0F6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0D64A90-589D-4BD8-8E30-828A4C16497F}">
      <dgm:prSet phldrT="[Текст]"/>
      <dgm:spPr/>
      <dgm:t>
        <a:bodyPr/>
        <a:lstStyle/>
        <a:p>
          <a:r>
            <a:rPr lang="ru-RU" b="1">
              <a:solidFill>
                <a:schemeClr val="tx1"/>
              </a:solidFill>
            </a:rPr>
            <a:t>«Игротека» </a:t>
          </a:r>
          <a:endParaRPr lang="ru-RU" b="1" dirty="0">
            <a:solidFill>
              <a:schemeClr val="tx1"/>
            </a:solidFill>
          </a:endParaRPr>
        </a:p>
      </dgm:t>
    </dgm:pt>
    <dgm:pt modelId="{1BB40BFF-E9CF-42DE-80C6-FFFB924BB65C}" type="parTrans" cxnId="{1EE0ABFF-FE8C-4915-A5CA-702F0C9432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B99841B-D799-4382-9542-814A5567CBA4}" type="sibTrans" cxnId="{1EE0ABFF-FE8C-4915-A5CA-702F0C9432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CB22BBB5-30CC-4952-AB4C-A1156592156E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«Природа родного края» </a:t>
          </a:r>
        </a:p>
      </dgm:t>
    </dgm:pt>
    <dgm:pt modelId="{5D2D9816-BBF0-49B5-B37D-7608E00FE8C1}" type="parTrans" cxnId="{30865F04-C04E-4745-B408-6AFC1B562BC3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005CDF15-3EDA-47A5-9B24-BFFDDC44E6B8}" type="sibTrans" cxnId="{30865F04-C04E-4745-B408-6AFC1B562BC3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40D20B1-23FD-458E-8498-3EC376556E42}">
      <dgm:prSet/>
      <dgm:spPr/>
      <dgm:t>
        <a:bodyPr/>
        <a:lstStyle/>
        <a:p>
          <a:r>
            <a:rPr lang="ru-RU" b="1">
              <a:solidFill>
                <a:schemeClr val="tx1"/>
              </a:solidFill>
            </a:rPr>
            <a:t>«Библиотека» </a:t>
          </a:r>
          <a:endParaRPr lang="ru-RU" b="1" dirty="0">
            <a:solidFill>
              <a:schemeClr val="tx1"/>
            </a:solidFill>
          </a:endParaRPr>
        </a:p>
      </dgm:t>
    </dgm:pt>
    <dgm:pt modelId="{1F6DD731-5E25-47F5-846D-2309C1D83538}" type="parTrans" cxnId="{86382C32-99D9-4453-A339-D13BBCEE413C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842D65EC-7529-4F94-B16F-5A77BCB9FEF2}" type="sibTrans" cxnId="{86382C32-99D9-4453-A339-D13BBCEE413C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4A4A6823-AC47-4957-A936-E047DFC32F94}" type="pres">
      <dgm:prSet presAssocID="{8120B113-9B26-43BD-9F47-B1CFFF9137FB}" presName="diagram" presStyleCnt="0">
        <dgm:presLayoutVars>
          <dgm:dir/>
          <dgm:resizeHandles val="exact"/>
        </dgm:presLayoutVars>
      </dgm:prSet>
      <dgm:spPr/>
    </dgm:pt>
    <dgm:pt modelId="{14497B2B-715B-4D13-BB8C-F423C64F82EA}" type="pres">
      <dgm:prSet presAssocID="{4FA9CBA9-4209-4BCB-BEA7-AD14B18F7384}" presName="node" presStyleLbl="node1" presStyleIdx="0" presStyleCnt="5">
        <dgm:presLayoutVars>
          <dgm:bulletEnabled val="1"/>
        </dgm:presLayoutVars>
      </dgm:prSet>
      <dgm:spPr/>
    </dgm:pt>
    <dgm:pt modelId="{0F1137B3-2DEA-42BA-B718-17D09280AAB9}" type="pres">
      <dgm:prSet presAssocID="{E9C22866-B6F1-45C8-A312-613D09072783}" presName="sibTrans" presStyleCnt="0"/>
      <dgm:spPr/>
    </dgm:pt>
    <dgm:pt modelId="{8BE041C3-C21C-4FDD-AE3B-AB9B1B516485}" type="pres">
      <dgm:prSet presAssocID="{458D78FF-324B-405F-917A-03C9014F467E}" presName="node" presStyleLbl="node1" presStyleIdx="1" presStyleCnt="5">
        <dgm:presLayoutVars>
          <dgm:bulletEnabled val="1"/>
        </dgm:presLayoutVars>
      </dgm:prSet>
      <dgm:spPr/>
    </dgm:pt>
    <dgm:pt modelId="{EF421B15-62C3-4F37-ACEB-DACF6C7AFBEF}" type="pres">
      <dgm:prSet presAssocID="{6D7BF17F-5274-484B-973E-F88A8E129071}" presName="sibTrans" presStyleCnt="0"/>
      <dgm:spPr/>
    </dgm:pt>
    <dgm:pt modelId="{79B9A1B9-F85F-4AFB-8857-44CDA8CB955C}" type="pres">
      <dgm:prSet presAssocID="{A0D64A90-589D-4BD8-8E30-828A4C16497F}" presName="node" presStyleLbl="node1" presStyleIdx="2" presStyleCnt="5">
        <dgm:presLayoutVars>
          <dgm:bulletEnabled val="1"/>
        </dgm:presLayoutVars>
      </dgm:prSet>
      <dgm:spPr/>
    </dgm:pt>
    <dgm:pt modelId="{84BF3CEE-B1AB-4A06-814B-C38E280701A3}" type="pres">
      <dgm:prSet presAssocID="{EB99841B-D799-4382-9542-814A5567CBA4}" presName="sibTrans" presStyleCnt="0"/>
      <dgm:spPr/>
    </dgm:pt>
    <dgm:pt modelId="{E45D893E-23CE-44E9-8026-EAFCB76E3E28}" type="pres">
      <dgm:prSet presAssocID="{CB22BBB5-30CC-4952-AB4C-A1156592156E}" presName="node" presStyleLbl="node1" presStyleIdx="3" presStyleCnt="5">
        <dgm:presLayoutVars>
          <dgm:bulletEnabled val="1"/>
        </dgm:presLayoutVars>
      </dgm:prSet>
      <dgm:spPr/>
    </dgm:pt>
    <dgm:pt modelId="{28A45E74-155B-4743-9A40-40A373E28C62}" type="pres">
      <dgm:prSet presAssocID="{005CDF15-3EDA-47A5-9B24-BFFDDC44E6B8}" presName="sibTrans" presStyleCnt="0"/>
      <dgm:spPr/>
    </dgm:pt>
    <dgm:pt modelId="{30289BD1-37AE-4982-A495-1A6F5DC8771C}" type="pres">
      <dgm:prSet presAssocID="{140D20B1-23FD-458E-8498-3EC376556E42}" presName="node" presStyleLbl="node1" presStyleIdx="4" presStyleCnt="5">
        <dgm:presLayoutVars>
          <dgm:bulletEnabled val="1"/>
        </dgm:presLayoutVars>
      </dgm:prSet>
      <dgm:spPr/>
    </dgm:pt>
  </dgm:ptLst>
  <dgm:cxnLst>
    <dgm:cxn modelId="{30865F04-C04E-4745-B408-6AFC1B562BC3}" srcId="{8120B113-9B26-43BD-9F47-B1CFFF9137FB}" destId="{CB22BBB5-30CC-4952-AB4C-A1156592156E}" srcOrd="3" destOrd="0" parTransId="{5D2D9816-BBF0-49B5-B37D-7608E00FE8C1}" sibTransId="{005CDF15-3EDA-47A5-9B24-BFFDDC44E6B8}"/>
    <dgm:cxn modelId="{0CF0CB0B-C7F6-4367-90E5-AF9D2BA5A738}" type="presOf" srcId="{4FA9CBA9-4209-4BCB-BEA7-AD14B18F7384}" destId="{14497B2B-715B-4D13-BB8C-F423C64F82EA}" srcOrd="0" destOrd="0" presId="urn:microsoft.com/office/officeart/2005/8/layout/default"/>
    <dgm:cxn modelId="{F64CCC17-0C8C-4C50-ABDE-E9230A7CC43C}" type="presOf" srcId="{CB22BBB5-30CC-4952-AB4C-A1156592156E}" destId="{E45D893E-23CE-44E9-8026-EAFCB76E3E28}" srcOrd="0" destOrd="0" presId="urn:microsoft.com/office/officeart/2005/8/layout/default"/>
    <dgm:cxn modelId="{9F790A2C-14BD-42EE-B396-357CCA6365FE}" type="presOf" srcId="{458D78FF-324B-405F-917A-03C9014F467E}" destId="{8BE041C3-C21C-4FDD-AE3B-AB9B1B516485}" srcOrd="0" destOrd="0" presId="urn:microsoft.com/office/officeart/2005/8/layout/default"/>
    <dgm:cxn modelId="{4F978A30-B4E3-4835-9799-098E5790AC9B}" srcId="{8120B113-9B26-43BD-9F47-B1CFFF9137FB}" destId="{4FA9CBA9-4209-4BCB-BEA7-AD14B18F7384}" srcOrd="0" destOrd="0" parTransId="{F44E6931-25F9-4B8A-8225-CBE7EFEB2CC6}" sibTransId="{E9C22866-B6F1-45C8-A312-613D09072783}"/>
    <dgm:cxn modelId="{86382C32-99D9-4453-A339-D13BBCEE413C}" srcId="{8120B113-9B26-43BD-9F47-B1CFFF9137FB}" destId="{140D20B1-23FD-458E-8498-3EC376556E42}" srcOrd="4" destOrd="0" parTransId="{1F6DD731-5E25-47F5-846D-2309C1D83538}" sibTransId="{842D65EC-7529-4F94-B16F-5A77BCB9FEF2}"/>
    <dgm:cxn modelId="{D05BC658-8352-4B9C-99B0-42E2869F0F69}" srcId="{8120B113-9B26-43BD-9F47-B1CFFF9137FB}" destId="{458D78FF-324B-405F-917A-03C9014F467E}" srcOrd="1" destOrd="0" parTransId="{89F6DD8D-4967-4A0A-A63E-C4F1E0663CAC}" sibTransId="{6D7BF17F-5274-484B-973E-F88A8E129071}"/>
    <dgm:cxn modelId="{A21AEA7C-CD3B-44E1-A340-AC61AE4A0BDF}" type="presOf" srcId="{140D20B1-23FD-458E-8498-3EC376556E42}" destId="{30289BD1-37AE-4982-A495-1A6F5DC8771C}" srcOrd="0" destOrd="0" presId="urn:microsoft.com/office/officeart/2005/8/layout/default"/>
    <dgm:cxn modelId="{23CA179F-3D4B-4FDE-95D2-7C7A7A4B1043}" type="presOf" srcId="{8120B113-9B26-43BD-9F47-B1CFFF9137FB}" destId="{4A4A6823-AC47-4957-A936-E047DFC32F94}" srcOrd="0" destOrd="0" presId="urn:microsoft.com/office/officeart/2005/8/layout/default"/>
    <dgm:cxn modelId="{ECA893A1-6668-4134-9E70-44A47DC54586}" type="presOf" srcId="{A0D64A90-589D-4BD8-8E30-828A4C16497F}" destId="{79B9A1B9-F85F-4AFB-8857-44CDA8CB955C}" srcOrd="0" destOrd="0" presId="urn:microsoft.com/office/officeart/2005/8/layout/default"/>
    <dgm:cxn modelId="{1EE0ABFF-FE8C-4915-A5CA-702F0C943245}" srcId="{8120B113-9B26-43BD-9F47-B1CFFF9137FB}" destId="{A0D64A90-589D-4BD8-8E30-828A4C16497F}" srcOrd="2" destOrd="0" parTransId="{1BB40BFF-E9CF-42DE-80C6-FFFB924BB65C}" sibTransId="{EB99841B-D799-4382-9542-814A5567CBA4}"/>
    <dgm:cxn modelId="{437510E5-B7D3-42FD-B6FF-F406459D25F1}" type="presParOf" srcId="{4A4A6823-AC47-4957-A936-E047DFC32F94}" destId="{14497B2B-715B-4D13-BB8C-F423C64F82EA}" srcOrd="0" destOrd="0" presId="urn:microsoft.com/office/officeart/2005/8/layout/default"/>
    <dgm:cxn modelId="{66B4E1C6-7E7E-4D16-A88B-EB20F6AB4F91}" type="presParOf" srcId="{4A4A6823-AC47-4957-A936-E047DFC32F94}" destId="{0F1137B3-2DEA-42BA-B718-17D09280AAB9}" srcOrd="1" destOrd="0" presId="urn:microsoft.com/office/officeart/2005/8/layout/default"/>
    <dgm:cxn modelId="{D27182B4-FA6B-40E0-A175-B82EF523849B}" type="presParOf" srcId="{4A4A6823-AC47-4957-A936-E047DFC32F94}" destId="{8BE041C3-C21C-4FDD-AE3B-AB9B1B516485}" srcOrd="2" destOrd="0" presId="urn:microsoft.com/office/officeart/2005/8/layout/default"/>
    <dgm:cxn modelId="{3F40F5B8-3D30-4BF4-B514-226F3A8AA168}" type="presParOf" srcId="{4A4A6823-AC47-4957-A936-E047DFC32F94}" destId="{EF421B15-62C3-4F37-ACEB-DACF6C7AFBEF}" srcOrd="3" destOrd="0" presId="urn:microsoft.com/office/officeart/2005/8/layout/default"/>
    <dgm:cxn modelId="{54ACB99D-369F-4533-A87A-6A36C8668E3A}" type="presParOf" srcId="{4A4A6823-AC47-4957-A936-E047DFC32F94}" destId="{79B9A1B9-F85F-4AFB-8857-44CDA8CB955C}" srcOrd="4" destOrd="0" presId="urn:microsoft.com/office/officeart/2005/8/layout/default"/>
    <dgm:cxn modelId="{C6B051B5-00BE-40BD-82A7-655135441F27}" type="presParOf" srcId="{4A4A6823-AC47-4957-A936-E047DFC32F94}" destId="{84BF3CEE-B1AB-4A06-814B-C38E280701A3}" srcOrd="5" destOrd="0" presId="urn:microsoft.com/office/officeart/2005/8/layout/default"/>
    <dgm:cxn modelId="{A7B6B889-48D9-4F1A-8043-EDC16E2B1C69}" type="presParOf" srcId="{4A4A6823-AC47-4957-A936-E047DFC32F94}" destId="{E45D893E-23CE-44E9-8026-EAFCB76E3E28}" srcOrd="6" destOrd="0" presId="urn:microsoft.com/office/officeart/2005/8/layout/default"/>
    <dgm:cxn modelId="{AB701385-19D1-42CB-BC7C-7BD3AB4F6228}" type="presParOf" srcId="{4A4A6823-AC47-4957-A936-E047DFC32F94}" destId="{28A45E74-155B-4743-9A40-40A373E28C62}" srcOrd="7" destOrd="0" presId="urn:microsoft.com/office/officeart/2005/8/layout/default"/>
    <dgm:cxn modelId="{832E4F56-C199-4C85-954A-78922C5246CB}" type="presParOf" srcId="{4A4A6823-AC47-4957-A936-E047DFC32F94}" destId="{30289BD1-37AE-4982-A495-1A6F5DC8771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97B2B-715B-4D13-BB8C-F423C64F82EA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100" b="1" kern="1200" dirty="0">
            <a:solidFill>
              <a:schemeClr val="tx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kern="1200" dirty="0">
              <a:solidFill>
                <a:schemeClr val="tx1"/>
              </a:solidFill>
            </a:rPr>
            <a:t>«Галерея»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b="1" kern="1200" dirty="0">
            <a:solidFill>
              <a:schemeClr val="tx1"/>
            </a:solidFill>
          </a:endParaRPr>
        </a:p>
      </dsp:txBody>
      <dsp:txXfrm>
        <a:off x="916483" y="1984"/>
        <a:ext cx="2030015" cy="1218009"/>
      </dsp:txXfrm>
    </dsp:sp>
    <dsp:sp modelId="{8BE041C3-C21C-4FDD-AE3B-AB9B1B516485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>
              <a:solidFill>
                <a:schemeClr val="tx1"/>
              </a:solidFill>
            </a:rPr>
            <a:t>«Лаборатория» 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3149500" y="1984"/>
        <a:ext cx="2030015" cy="1218009"/>
      </dsp:txXfrm>
    </dsp:sp>
    <dsp:sp modelId="{79B9A1B9-F85F-4AFB-8857-44CDA8CB955C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>
              <a:solidFill>
                <a:schemeClr val="tx1"/>
              </a:solidFill>
            </a:rPr>
            <a:t>«Игротека» 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916483" y="1422995"/>
        <a:ext cx="2030015" cy="1218009"/>
      </dsp:txXfrm>
    </dsp:sp>
    <dsp:sp modelId="{E45D893E-23CE-44E9-8026-EAFCB76E3E28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«Природа родного края» </a:t>
          </a:r>
        </a:p>
      </dsp:txBody>
      <dsp:txXfrm>
        <a:off x="3149500" y="1422995"/>
        <a:ext cx="2030015" cy="1218009"/>
      </dsp:txXfrm>
    </dsp:sp>
    <dsp:sp modelId="{30289BD1-37AE-4982-A495-1A6F5DC8771C}">
      <dsp:nvSpPr>
        <dsp:cNvPr id="0" name=""/>
        <dsp:cNvSpPr/>
      </dsp:nvSpPr>
      <dsp:spPr>
        <a:xfrm>
          <a:off x="2032992" y="2844006"/>
          <a:ext cx="2030015" cy="121800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>
              <a:solidFill>
                <a:schemeClr val="tx1"/>
              </a:solidFill>
            </a:rPr>
            <a:t>«Библиотека» 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2032992" y="2844006"/>
        <a:ext cx="2030015" cy="1218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51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28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69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73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72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88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75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91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8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3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9D7CE-A642-4EAD-9DD8-00B5B7364DEF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EE8F1-7258-4B42-9A60-427909164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57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автономное учреждение детский сад с. Октябрьское Стерлитамакский район Республика Башкортостан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70C0"/>
                </a:solidFill>
              </a:rPr>
              <a:t>Муниципальный  конкурс музеев и музейных уголков образовательных организаций Стерлитамакского района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0070C0"/>
                </a:solidFill>
              </a:rPr>
              <a:t>Номинация: « Разработка методического материала по организации воспитательной и образовательной деятельности в музее образовательной организации»</a:t>
            </a:r>
            <a:endParaRPr lang="ru-RU" dirty="0"/>
          </a:p>
          <a:p>
            <a:pPr marL="0" indent="0" algn="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</a:t>
            </a:r>
          </a:p>
          <a:p>
            <a:pPr marL="0" indent="0" algn="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marL="0" indent="0" algn="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Борисенко О.Ю.</a:t>
            </a:r>
          </a:p>
        </p:txBody>
      </p:sp>
    </p:spTree>
    <p:extLst>
      <p:ext uri="{BB962C8B-B14F-4D97-AF65-F5344CB8AC3E}">
        <p14:creationId xmlns:p14="http://schemas.microsoft.com/office/powerpoint/2010/main" val="231617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мини-музея « Природа»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расположения мини-музея мы использовали часть помещения, отведённого  под музыкально-спортивный зал. Часть экспозиции разместилась в групповой комнате:  это мини-музей « Волшебница вода» , мини-музей « Такая разная кора»,  музейная библиотека.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473E11-9D2D-1B88-BF3B-5927089518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01008"/>
            <a:ext cx="4176464" cy="32669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89D9CB-7B40-9951-CC13-5A6AB26CDF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345" y="3392462"/>
            <a:ext cx="4283968" cy="32129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4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  <a:t>Разделы мини – музея «Природа»:</a:t>
            </a:r>
            <a:br>
              <a:rPr lang="ru-RU" sz="3600" b="1" dirty="0">
                <a:solidFill>
                  <a:srgbClr val="0070C0"/>
                </a:solidFill>
                <a:ea typeface="Calibri"/>
                <a:cs typeface="Times New Roman"/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1884291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323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  <a:t>Раздел «Библиотека»</a:t>
            </a:r>
            <a:br>
              <a:rPr lang="ru-RU" sz="3600" b="1" dirty="0">
                <a:solidFill>
                  <a:srgbClr val="0070C0"/>
                </a:solidFill>
                <a:ea typeface="Calibri"/>
                <a:cs typeface="Times New Roman"/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Здесь собраны загадки, стихи и авторские произведения о природе, животных, которые могут быть использованы как в непосредственно образовательной деятельности, так и в самостоятельной деятельности</a:t>
            </a:r>
            <a:r>
              <a:rPr lang="ru-RU" sz="2400" dirty="0">
                <a:solidFill>
                  <a:srgbClr val="000000"/>
                </a:solidFill>
                <a:effectLst/>
                <a:latin typeface="Helvetica"/>
                <a:ea typeface="Times New Roman"/>
                <a:cs typeface="Times New Roman"/>
              </a:rPr>
              <a:t>. 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Документальные фильмы о животных , дидактические игры, фотоальбомы о природе родного края, экологические лото, домино, разрезные картинки, </a:t>
            </a:r>
            <a:r>
              <a:rPr lang="ru-RU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пазлы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017A83-8B2E-81A1-47E0-1301DAB902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34482"/>
            <a:ext cx="3054483" cy="2290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5DF246-C5DC-E68E-549D-FED33B311B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020" y="4437112"/>
            <a:ext cx="3054483" cy="2290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C70418-49A4-31E9-732C-10A4E54DB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347" y="3909021"/>
            <a:ext cx="2747797" cy="25180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903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232248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 с удовольствием посещают музейную библиотеку, где с детьми проводятся   викторины по экологической тематике, дети разгадывают кроссворды, принимают участие в квест- заданиях и экологических бродилках</a:t>
            </a:r>
            <a:b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E5D395-AA7A-417F-13BA-16CB773C49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2976331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1A21F1-D69D-1FD8-6AF3-CEC5612E94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300133"/>
            <a:ext cx="2915816" cy="2186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507ED9-6AA6-CBDD-C643-FF1277F16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677" y="1971514"/>
            <a:ext cx="2807410" cy="23215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43EABB-135B-32E2-AFED-88751B90C1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2654"/>
            <a:ext cx="2915818" cy="21868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3C4DF9-1317-8CD6-2A99-90C8D36030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422" y="4532381"/>
            <a:ext cx="2976332" cy="22322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8A7F10E-C8A7-3BD7-FE66-4551735CEA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754" y="4496700"/>
            <a:ext cx="2976333" cy="2232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143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«Природа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родного края</a:t>
            </a:r>
            <a:r>
              <a:rPr lang="ru-RU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  <a:b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мини — музее представлены объекты живой и неживой природы. При формировании музея строго соблюдалось правило «Не навреди природе!» — здесь нет пойманных и засушенных насекомых, нет специально сорванных красивых цветов, листьев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все экспонаты   мы находили во время прогулок и экскурсий, из поездок привозились родителями.</a:t>
            </a:r>
            <a:endParaRPr lang="ru-RU" sz="2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87A00A-4564-09AE-EF1F-BEBB3071A9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49080"/>
            <a:ext cx="2915816" cy="2186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B86678-BC39-5076-FBC9-CDB5ED8810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1" y="4365104"/>
            <a:ext cx="2933749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028B1C-0A1A-B997-7370-EEA341815E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3"/>
          <a:stretch/>
        </p:blipFill>
        <p:spPr>
          <a:xfrm>
            <a:off x="6164970" y="3746996"/>
            <a:ext cx="2881001" cy="24748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516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Моменты работы в разделе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Природа родного края»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Воспитательное значение природы трудно переоценить. Общение с природой положительно влияет на ребёнка, делает его мягче, добрее.  Ребёнок на практике учится уважать труд взрослых, охранять и преумножать природные богатства.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897F35-12CC-4E13-708A-E1207A4D1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26" y="2921807"/>
            <a:ext cx="2927027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493E09-3E3B-8466-F109-DAF405628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383087"/>
            <a:ext cx="2895889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55C9C7-B56C-986C-06B5-EEFD9F21E0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628" y="2636912"/>
            <a:ext cx="3360372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002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80831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ru-RU" b="1" dirty="0">
                <a:solidFill>
                  <a:srgbClr val="0070C0"/>
                </a:solidFill>
                <a:latin typeface="Helvetica"/>
                <a:ea typeface="Times New Roman"/>
                <a:cs typeface="Times New Roman"/>
              </a:rPr>
            </a:br>
            <a:r>
              <a:rPr lang="ru-RU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«Игротека»</a:t>
            </a:r>
            <a:br>
              <a:rPr lang="ru-RU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Большие возможности в воспитании экологических чувств по отношению к окружающему миру заложены в играх.  В разделе « Игротека»  есть много экологических игр: «Что растет в родном краю?», «Кто где живет?», «Где что растет?», «Домашние и дикие животные», «Грибы» и т.д. все игры расположены на низких полках, дети могут брать их самостоятельно.</a:t>
            </a:r>
            <a:br>
              <a:rPr lang="ru-RU" sz="2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ea typeface="Calibri"/>
                <a:cs typeface="Times New Roman"/>
              </a:rPr>
            </a:br>
            <a:endParaRPr lang="ru-RU" sz="2700" b="1" dirty="0">
              <a:solidFill>
                <a:srgbClr val="0070C0"/>
              </a:solidFill>
            </a:endParaRPr>
          </a:p>
        </p:txBody>
      </p:sp>
      <p:pic>
        <p:nvPicPr>
          <p:cNvPr id="5122" name="Picture 2" descr="C:\Users\Алефтина\Desktop\фото музей природы\SAM_38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185972"/>
            <a:ext cx="2952328" cy="2214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9EEE40-5033-5010-E3BA-AE864E35C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014" y="4413937"/>
            <a:ext cx="2981972" cy="22364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82B404-04AB-EE6C-8128-DC2420A7B2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171" y="3174909"/>
            <a:ext cx="2784309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648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«Галерея»</a:t>
            </a:r>
            <a:b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/>
                <a:ea typeface="Times New Roman"/>
              </a:rPr>
              <a:t>В этом разделе расположены детские работы из  природного материала и работы по теме « Природа». Экспонаты периодически обновляются и пополняются. К этому активно привлекаются родители воспитанников: мы организуем выставки совместного творчества детей и родителей, персональные выставки, способствуя тем самым индивидуализации обучения.</a:t>
            </a:r>
            <a:endParaRPr lang="ru-RU" sz="24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6FAC9B-C9C0-DB6C-962B-D6473FCEC0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819060"/>
            <a:ext cx="2239077" cy="16793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C0BC5C-92FA-0355-430B-77471ACD46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923" y="5057369"/>
            <a:ext cx="2239077" cy="16793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CDBFFE-0FD3-F516-D2C2-6E1358B653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7"/>
          <a:stretch/>
        </p:blipFill>
        <p:spPr>
          <a:xfrm>
            <a:off x="4432948" y="3819060"/>
            <a:ext cx="2400266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85C8860-3AD4-F7F0-014D-D108B0934F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813" y="4846864"/>
            <a:ext cx="2483768" cy="1862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219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363272" cy="254888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лаборатории собраны разнообразные коллекции камней, плодов и семян, шишек, песка, глины, ракушек. Крупные шишки, причудливо изогнутые ветки и корни, красивые природные камни.  Все экспонаты размещены в коробки, снабжены табличками и используются в процессе самостоятельной исследовательской деятельности или вместе с воспитателем в процессе образовательной деятельности. </a:t>
            </a:r>
            <a:endParaRPr lang="ru-RU" sz="22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Раздел «Лаборатория»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BE20B0-576C-8E8F-277B-7FBEDFF036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2939819" cy="2204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1AE387-3D7C-E24B-E617-0ADB25CC78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15" y="4378498"/>
            <a:ext cx="2939819" cy="2204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F38158-3C6B-E2FE-612F-1805A32F06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274020"/>
            <a:ext cx="2723795" cy="24592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37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: влево-вправо 12">
            <a:extLst>
              <a:ext uri="{FF2B5EF4-FFF2-40B4-BE49-F238E27FC236}">
                <a16:creationId xmlns:a16="http://schemas.microsoft.com/office/drawing/2014/main" id="{31D62748-33B9-21D2-844D-F3244E3CAEC2}"/>
              </a:ext>
            </a:extLst>
          </p:cNvPr>
          <p:cNvSpPr/>
          <p:nvPr/>
        </p:nvSpPr>
        <p:spPr>
          <a:xfrm>
            <a:off x="395536" y="5075892"/>
            <a:ext cx="4546848" cy="115212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: влево-вправо 11">
            <a:extLst>
              <a:ext uri="{FF2B5EF4-FFF2-40B4-BE49-F238E27FC236}">
                <a16:creationId xmlns:a16="http://schemas.microsoft.com/office/drawing/2014/main" id="{F4B688D7-6C84-E469-2F41-5B711E31E782}"/>
              </a:ext>
            </a:extLst>
          </p:cNvPr>
          <p:cNvSpPr/>
          <p:nvPr/>
        </p:nvSpPr>
        <p:spPr>
          <a:xfrm>
            <a:off x="5652122" y="4432413"/>
            <a:ext cx="2880318" cy="10032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лево-вправо 10">
            <a:extLst>
              <a:ext uri="{FF2B5EF4-FFF2-40B4-BE49-F238E27FC236}">
                <a16:creationId xmlns:a16="http://schemas.microsoft.com/office/drawing/2014/main" id="{9DBE02F2-A2BD-80BC-6561-56E64FD978B3}"/>
              </a:ext>
            </a:extLst>
          </p:cNvPr>
          <p:cNvSpPr/>
          <p:nvPr/>
        </p:nvSpPr>
        <p:spPr>
          <a:xfrm>
            <a:off x="395536" y="4149080"/>
            <a:ext cx="3096344" cy="10032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-вправо 9">
            <a:extLst>
              <a:ext uri="{FF2B5EF4-FFF2-40B4-BE49-F238E27FC236}">
                <a16:creationId xmlns:a16="http://schemas.microsoft.com/office/drawing/2014/main" id="{3FFFD589-C873-0262-427E-6B4DC34C489A}"/>
              </a:ext>
            </a:extLst>
          </p:cNvPr>
          <p:cNvSpPr/>
          <p:nvPr/>
        </p:nvSpPr>
        <p:spPr>
          <a:xfrm>
            <a:off x="4697760" y="2132856"/>
            <a:ext cx="3888432" cy="158433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лево-вправо 7">
            <a:extLst>
              <a:ext uri="{FF2B5EF4-FFF2-40B4-BE49-F238E27FC236}">
                <a16:creationId xmlns:a16="http://schemas.microsoft.com/office/drawing/2014/main" id="{809FDB7B-15A3-BC73-F8EB-BCA61BAC248C}"/>
              </a:ext>
            </a:extLst>
          </p:cNvPr>
          <p:cNvSpPr/>
          <p:nvPr/>
        </p:nvSpPr>
        <p:spPr>
          <a:xfrm>
            <a:off x="401613" y="1791236"/>
            <a:ext cx="2386608" cy="1143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363272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родителей</a:t>
            </a:r>
          </a:p>
          <a:p>
            <a:pPr marL="0" indent="0">
              <a:buNone/>
            </a:pP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br>
              <a:rPr lang="ru-RU" dirty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  <a:t>Взаимодействие с родителями:</a:t>
            </a: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  <a:t>( роль родителей по применению мини-музея)</a:t>
            </a: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FF00"/>
                </a:solidFill>
                <a:effectLst/>
                <a:latin typeface="Times New Roman"/>
                <a:ea typeface="Calibri"/>
                <a:cs typeface="Times New Roman"/>
              </a:rPr>
              <a:t>Создание тематических альбомов</a:t>
            </a:r>
            <a:r>
              <a:rPr lang="ru-RU" sz="1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  <a:t>                                                              </a:t>
            </a:r>
            <a:r>
              <a:rPr lang="ru-RU" sz="1600" b="1" dirty="0">
                <a:solidFill>
                  <a:srgbClr val="FFFF00"/>
                </a:solidFill>
                <a:effectLst/>
                <a:latin typeface="Times New Roman"/>
                <a:ea typeface="Calibri"/>
                <a:cs typeface="Times New Roman"/>
              </a:rPr>
              <a:t>Изготовление атрибутов для</a:t>
            </a:r>
            <a:br>
              <a:rPr lang="ru-RU" sz="1600" b="1" dirty="0">
                <a:solidFill>
                  <a:srgbClr val="FFFF0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FF00"/>
                </a:solidFill>
                <a:effectLst/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                               игр и экспозиций</a:t>
            </a:r>
            <a:br>
              <a:rPr lang="ru-RU" sz="1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1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FF00"/>
                </a:solidFill>
                <a:effectLst/>
                <a:latin typeface="Times New Roman"/>
                <a:ea typeface="Calibri"/>
                <a:cs typeface="Times New Roman"/>
              </a:rPr>
              <a:t>Родительские собрания, круглые столы, деловая игра</a:t>
            </a:r>
            <a:br>
              <a:rPr lang="ru-RU" sz="1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1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1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1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br>
              <a:rPr lang="ru-RU" sz="3600" b="1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dirty="0"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091B6D-E82F-77EF-228A-A709A58B269B}"/>
              </a:ext>
            </a:extLst>
          </p:cNvPr>
          <p:cNvSpPr txBox="1"/>
          <p:nvPr/>
        </p:nvSpPr>
        <p:spPr>
          <a:xfrm>
            <a:off x="4932040" y="2564904"/>
            <a:ext cx="36541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Участие родителей в организации мини-музея и постоянное пополнение экспонатов</a:t>
            </a:r>
          </a:p>
        </p:txBody>
      </p:sp>
    </p:spTree>
    <p:extLst>
      <p:ext uri="{BB962C8B-B14F-4D97-AF65-F5344CB8AC3E}">
        <p14:creationId xmlns:p14="http://schemas.microsoft.com/office/powerpoint/2010/main" val="176383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effectLst/>
                <a:latin typeface="Times New Roman"/>
                <a:ea typeface="Calibri"/>
                <a:cs typeface="Times New Roman"/>
              </a:rPr>
              <a:t>Важной задачей ДОУ при введении Федеральных государственных образовательных стандартов (ФГОС) становится совершенствование педагогического процесса и повышение качества образовательной работы с детьми посредством организации предметно – пространственной среды, обеспечивающей творческую активность детей и позволяющей наиболее полно реализовать себя.   Именно такой средой и являются мини – музеи, созданные в ДОУ. </a:t>
            </a:r>
            <a:endParaRPr lang="ru-RU" sz="2400" b="1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425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7200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работы мини-музея « Природа» 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2021-2022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со стороны педагогов)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Постоянное обновление экспозиций, пополнение коллекций музея.  Были сделаны такие 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лэпбуки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« Парк для нас- Мы для парка», « Кедры России»,» Жизнь работницы пчелы», созданы макеты природных зон  нашей республики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Инновационные изменения в организации воспитательно-образовательного процесса.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Повышение качества воспитания и образования обучающихся.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4.Активизация интереса по вопросу познавательно-исследовательской и проектной деятельности детей в ДОУ.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5.Создание  развивающей предметно - пространственной среды в группах ДОУ, соответствующей требованиям ФГОС.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033485-F4EA-731A-5423-81694A5FDB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17504"/>
            <a:ext cx="2699792" cy="20248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7059D7-02F1-036E-6B85-026EFBD227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889512"/>
            <a:ext cx="2528640" cy="1896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C16251-454C-B773-A404-2DF64088F9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5" t="14392" r="655" b="1412"/>
          <a:stretch/>
        </p:blipFill>
        <p:spPr>
          <a:xfrm>
            <a:off x="5950858" y="4817504"/>
            <a:ext cx="2921774" cy="18450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572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70C0"/>
                </a:solidFill>
              </a:rPr>
            </a:br>
            <a:br>
              <a:rPr lang="ru-RU" b="1" dirty="0">
                <a:solidFill>
                  <a:srgbClr val="0070C0"/>
                </a:solidFill>
              </a:rPr>
            </a:br>
            <a:br>
              <a:rPr lang="ru-RU" b="1" dirty="0">
                <a:solidFill>
                  <a:srgbClr val="0070C0"/>
                </a:solidFill>
              </a:rPr>
            </a:br>
            <a: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работы мини-музея </a:t>
            </a:r>
            <a:b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Природа» </a:t>
            </a:r>
            <a:b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2021-2022 </a:t>
            </a:r>
            <a:r>
              <a:rPr lang="ru-RU" sz="31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b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со стороны воспитанников)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429000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C94318-C88D-777A-6D20-39912E446878}"/>
              </a:ext>
            </a:extLst>
          </p:cNvPr>
          <p:cNvSpPr txBox="1"/>
          <p:nvPr/>
        </p:nvSpPr>
        <p:spPr>
          <a:xfrm>
            <a:off x="179512" y="1997839"/>
            <a:ext cx="87849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интереса к познавательно-исследовательской и проектной деятельности.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Положительная мотивация к познавательно-исследовательской деятельности.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Развитие личностных качеств дошкольников.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Повышение уровня эмоционального благополучия и комфорта каждого ребенка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6D35AF-54B4-AFCC-1667-6A2EFDE438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831612"/>
            <a:ext cx="2339102" cy="17543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9D6F60F-9080-A532-DE98-FCB2844C07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2" b="17175"/>
          <a:stretch/>
        </p:blipFill>
        <p:spPr>
          <a:xfrm>
            <a:off x="2236594" y="4904028"/>
            <a:ext cx="2432179" cy="1717892"/>
          </a:xfrm>
          <a:prstGeom prst="round2DiagRect">
            <a:avLst>
              <a:gd name="adj1" fmla="val 16667"/>
              <a:gd name="adj2" fmla="val 5804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EE4F27-C399-F190-6A6B-298D83F6E4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5" t="-2465" r="14610" b="29810"/>
          <a:stretch/>
        </p:blipFill>
        <p:spPr>
          <a:xfrm>
            <a:off x="4490690" y="3745658"/>
            <a:ext cx="2102722" cy="184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0008545-9E92-80F1-1B69-7B3EAFB98B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678" y="4077072"/>
            <a:ext cx="2193146" cy="25448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297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70C0"/>
                </a:solidFill>
              </a:rPr>
            </a:br>
            <a:br>
              <a:rPr lang="ru-RU" b="1" dirty="0">
                <a:solidFill>
                  <a:srgbClr val="0070C0"/>
                </a:solidFill>
              </a:rPr>
            </a:br>
            <a:br>
              <a:rPr lang="ru-RU" b="1" dirty="0">
                <a:solidFill>
                  <a:srgbClr val="0070C0"/>
                </a:solidFill>
              </a:rPr>
            </a:br>
            <a: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работы мини-музея</a:t>
            </a:r>
            <a:b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Природа» </a:t>
            </a:r>
            <a:b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2021-2022 </a:t>
            </a:r>
            <a:r>
              <a:rPr lang="ru-RU" sz="31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b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со стороны родителей)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429000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C94318-C88D-777A-6D20-39912E446878}"/>
              </a:ext>
            </a:extLst>
          </p:cNvPr>
          <p:cNvSpPr txBox="1"/>
          <p:nvPr/>
        </p:nvSpPr>
        <p:spPr>
          <a:xfrm>
            <a:off x="179512" y="1997839"/>
            <a:ext cx="87849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(законных представителей) в вопросах познавательно-исследовательской и проектной деятельности детей.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Проявление интереса к образовательному процессу со стороны родителей (законных представителей) обучающихся  ДОУ. Родители имели возможность принять участие в создании и организации экологических мини-музеев.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9A9E4E1-5151-E2DF-2177-672FF5F979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468" y="3605870"/>
            <a:ext cx="3059830" cy="22948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F97A5A-D708-334F-7C56-EB570A4E9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643912"/>
            <a:ext cx="2616292" cy="19622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A8B91D8-1A75-71C8-BCF6-933B8A85F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900" y="3861048"/>
            <a:ext cx="2953940" cy="24457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439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202034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70C0"/>
                </a:solidFill>
              </a:rPr>
            </a:br>
            <a:br>
              <a:rPr lang="ru-RU" b="1" dirty="0">
                <a:solidFill>
                  <a:srgbClr val="0070C0"/>
                </a:solidFill>
              </a:rPr>
            </a:br>
            <a: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мини-музей « Природа» предоставляет неоспоримые возможности  для ведения педагогического процесса: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1779" y="3429000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C94318-C88D-777A-6D20-39912E446878}"/>
              </a:ext>
            </a:extLst>
          </p:cNvPr>
          <p:cNvSpPr txBox="1"/>
          <p:nvPr/>
        </p:nvSpPr>
        <p:spPr>
          <a:xfrm>
            <a:off x="179512" y="1772816"/>
            <a:ext cx="820891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нетрадиционный подход к образованию, основанный на интересе детей  к исследовательской, поисковой деятельности; сочетать интеллектуальные и эмоциональные способы воздействия на детей;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Попробовать собственные силы и самореализоваться каждому ребёнку в соответствии со своими склонностями и интересами; выявить свою неповторимую индивидуальность;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интересные, нетрадиционные формы учебной и совместной с педагогами деятельности детей;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нашего мини-музея в образовательный процесс сформировало психологическую и нравственную готовность стать активным участником  преобразований в окружающей природе родного края ( субботники,  «зелёные» десанты);</a:t>
            </a:r>
          </a:p>
          <a:p>
            <a:pPr marL="342900" indent="-342900"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21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Адресная направленность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429000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C94318-C88D-777A-6D20-39912E446878}"/>
              </a:ext>
            </a:extLst>
          </p:cNvPr>
          <p:cNvSpPr txBox="1"/>
          <p:nvPr/>
        </p:nvSpPr>
        <p:spPr>
          <a:xfrm>
            <a:off x="179512" y="1268760"/>
            <a:ext cx="86409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Накопленный опыт по созданию и работе мини- музея в ДОУ могут использовать в своей работе педагоги  других ДОУ района, все те, кто заинтересован в обучении и воспитании  подрастающего поколения. Я активно транслирую  накопленный опыт по работе мини-музея на страницах Интернета через  разработку проектов; представляю  свой опыт на различных конкурсах.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DA03EE-EFD2-AD44-9FE3-6A4D410923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6" r="14894"/>
          <a:stretch/>
        </p:blipFill>
        <p:spPr>
          <a:xfrm rot="5400000">
            <a:off x="56571" y="2968689"/>
            <a:ext cx="3054193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C6DA38-6C83-9C2F-6FCD-2CB6181727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24" r="7517"/>
          <a:stretch/>
        </p:blipFill>
        <p:spPr>
          <a:xfrm rot="5400000">
            <a:off x="2952325" y="3792804"/>
            <a:ext cx="3054193" cy="26410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BFE92E9-7376-44B7-B79E-E1E718DED3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r="17965" b="12877"/>
          <a:stretch/>
        </p:blipFill>
        <p:spPr>
          <a:xfrm rot="5400000">
            <a:off x="5843113" y="3196868"/>
            <a:ext cx="3218415" cy="28185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41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виток: горизонтальный 9">
            <a:extLst>
              <a:ext uri="{FF2B5EF4-FFF2-40B4-BE49-F238E27FC236}">
                <a16:creationId xmlns:a16="http://schemas.microsoft.com/office/drawing/2014/main" id="{77A187B1-19C2-B4E3-DA73-67B72AD0E458}"/>
              </a:ext>
            </a:extLst>
          </p:cNvPr>
          <p:cNvSpPr/>
          <p:nvPr/>
        </p:nvSpPr>
        <p:spPr>
          <a:xfrm>
            <a:off x="374848" y="5501897"/>
            <a:ext cx="8229600" cy="118875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виток: горизонтальный 8">
            <a:extLst>
              <a:ext uri="{FF2B5EF4-FFF2-40B4-BE49-F238E27FC236}">
                <a16:creationId xmlns:a16="http://schemas.microsoft.com/office/drawing/2014/main" id="{D517FC3C-60B1-E699-E147-82CA62D9C04F}"/>
              </a:ext>
            </a:extLst>
          </p:cNvPr>
          <p:cNvSpPr/>
          <p:nvPr/>
        </p:nvSpPr>
        <p:spPr>
          <a:xfrm>
            <a:off x="1115616" y="4142456"/>
            <a:ext cx="6696744" cy="12307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виток: горизонтальный 7">
            <a:extLst>
              <a:ext uri="{FF2B5EF4-FFF2-40B4-BE49-F238E27FC236}">
                <a16:creationId xmlns:a16="http://schemas.microsoft.com/office/drawing/2014/main" id="{BAFF5848-B2FC-CFB9-AE1C-59D5A9B813DA}"/>
              </a:ext>
            </a:extLst>
          </p:cNvPr>
          <p:cNvSpPr/>
          <p:nvPr/>
        </p:nvSpPr>
        <p:spPr>
          <a:xfrm>
            <a:off x="1763688" y="2420887"/>
            <a:ext cx="5328592" cy="159288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 развития 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мини-музея « Природа»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 пополнение музея новыми экспонатами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 мини-экскурсию для  воспитанников других детских садов</a:t>
            </a:r>
            <a:b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коллекций детских документальных фильмов о животных, художественной литературы. </a:t>
            </a:r>
            <a:b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429000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888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Личностный рост в перспективе развития мини-музея « Природа»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дальнейшем  планирую развиваться в данном направлении, потому что работа над созданием мини-музея помогла мне решить комплекс педагогических задач.  В первую очередь, работа в мини-музее очень увлекает детей: они стали больше интересоваться историей башкирского народа, природой родного края, проявляя познавательную активность. Родители тоже очень активно принимают участие в создании музейных экспозиций. Эта работа помогла выстроить партнёрские отношения, привлечь родителей к участию к тематическим мероприятиям на базе мини-музея. В результате  работы над созданием мини-музея я познакомилась и освоила новую технологию, а мини-музей стал неотъемлемой частью предметно-развивающей среды нашего ДОУ. Таким образом, можно сказать, что музей не только результат общения и совместной работы воспитателя, детей и родителей, но и возможность повышения качества обучения за счёт интерактивности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29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053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9D5B1-C43A-A297-9095-DA4508356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  мини-музея 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Природа» в ДОУ: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C9124A-DFB3-81B2-A574-4F3661526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максимальных условий для развития познавательной активности и любознательности детей и дополнительных условий для организации самостоятельной, совместной работы педагогов, детей и родителей;</a:t>
            </a:r>
          </a:p>
          <a:p>
            <a:pPr marL="0" indent="0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Формирование интереса педагогов к поиску новых методов и технологий в работе с воспитанниками и родителями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FE95E5-141E-FA3F-CEB9-1A02565C89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5"/>
          <a:stretch/>
        </p:blipFill>
        <p:spPr>
          <a:xfrm>
            <a:off x="204717" y="3890099"/>
            <a:ext cx="2808311" cy="19262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F2BD7A-6116-F492-6670-EC59E4C96E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28"/>
          <a:stretch/>
        </p:blipFill>
        <p:spPr>
          <a:xfrm>
            <a:off x="3222254" y="4943087"/>
            <a:ext cx="2699491" cy="17458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D9FCF78-AC78-8718-6154-EA265B042C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7"/>
          <a:stretch/>
        </p:blipFill>
        <p:spPr>
          <a:xfrm>
            <a:off x="6320579" y="3610354"/>
            <a:ext cx="2575447" cy="18647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296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9D5B1-C43A-A297-9095-DA4508356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для создания мини-музея в ДОУ: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C9124A-DFB3-81B2-A574-4F3661526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необходимость( необходимо интересно и необычно рассказать о том или ином явлении, предмете); 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активность детей ( появился интерес , желание узнать, откуда что берётся);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 взрослого ( родителя, педагога)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F994A7-8F39-A1FD-2BD4-A6D37E1B08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32404"/>
            <a:ext cx="4067944" cy="3050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422205-3B0B-0744-2CC6-4DA2518BE1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452986"/>
            <a:ext cx="4067944" cy="3050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836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9D5B1-C43A-A297-9095-DA4508356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создания мини-музея 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Природа»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C9124A-DFB3-81B2-A574-4F3661526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388843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мы выбрали тему для создания мини-музея;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Определили место  для размещения мини-музея;;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Выбрали содержание экспозиций;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Подобрали и  изучили методическую литературу по выбранной теме;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идёт подбор экспонатов;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паспорта мини-музея;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форм работы с экспозициями мини-музея;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организации познавательно-исследовательской  деятельности в мини-музее;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итогов- Что было сделано? Что понравилось? Что узнали нового? Что ещё нужно сделать? С кем можно поделиться накопленным опытом?</a:t>
            </a:r>
          </a:p>
          <a:p>
            <a:pPr>
              <a:buFontTx/>
              <a:buChar char="-"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ACF605-DDDC-31EA-1822-4E3560B31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345" y="4632722"/>
            <a:ext cx="2339632" cy="21764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8D2726-6CDA-ABA8-4136-CBD053C5A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4562952"/>
            <a:ext cx="2466904" cy="234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2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9D5B1-C43A-A297-9095-DA4508356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C9124A-DFB3-81B2-A574-4F3661526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направления « Музейная педагогика»;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воспитательного, образовательного пространства новыми формами;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дошкольников представления о музее;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укреплению связей ДОУ и семьи;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проектно- исследовательских умений и навыков;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педагогам практическую значимость использования « музейной педагогики», как инновационной технологии для стимулирования познавательно- исследовательской активности и личностного воспитания детей, способ взаимодействия с родителями;</a:t>
            </a:r>
          </a:p>
          <a:p>
            <a:pPr>
              <a:buFontTx/>
              <a:buChar char="-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педагогов с основными принципами, этапами создания  мини-музея ( на основе личного опыта)</a:t>
            </a:r>
          </a:p>
        </p:txBody>
      </p:sp>
    </p:spTree>
    <p:extLst>
      <p:ext uri="{BB962C8B-B14F-4D97-AF65-F5344CB8AC3E}">
        <p14:creationId xmlns:p14="http://schemas.microsoft.com/office/powerpoint/2010/main" val="48904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08DF60-030B-0973-FFA2-D7E0438F5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104456" cy="33510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3140FE-782E-04B3-09CA-6EB3963C2F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6632"/>
            <a:ext cx="4211960" cy="31589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6778E9-9CD9-1426-0C75-9B69ADC985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8" t="10837"/>
          <a:stretch/>
        </p:blipFill>
        <p:spPr>
          <a:xfrm>
            <a:off x="26318" y="3673997"/>
            <a:ext cx="3891830" cy="31771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C1EE96-6EEA-54D5-E07D-D5C79990D1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473010"/>
            <a:ext cx="4468094" cy="33510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676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680335-DF4D-7389-0A18-06F9C2966E59}"/>
              </a:ext>
            </a:extLst>
          </p:cNvPr>
          <p:cNvSpPr txBox="1"/>
          <p:nvPr/>
        </p:nvSpPr>
        <p:spPr>
          <a:xfrm>
            <a:off x="467544" y="404664"/>
            <a:ext cx="842493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«Музей природа» - это экологическое пространство в детском саду, которое позволяет проводить с детьми и взрослыми интересную работу по экологическому образованию, пропаганде экологических знаний.  В нашем районе нет музеев, поэтому организация музея  в нашем ДОУ- это необходимость для развития у детей интеллектуальной деятельности и познавательной активности.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292433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680335-DF4D-7389-0A18-06F9C2966E59}"/>
              </a:ext>
            </a:extLst>
          </p:cNvPr>
          <p:cNvSpPr txBox="1"/>
          <p:nvPr/>
        </p:nvSpPr>
        <p:spPr>
          <a:xfrm>
            <a:off x="467544" y="404664"/>
            <a:ext cx="842493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деятельности в нашем мини-музее</a:t>
            </a:r>
          </a:p>
          <a:p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Поисковая;</a:t>
            </a:r>
          </a:p>
          <a:p>
            <a:pPr marL="457200" indent="-457200">
              <a:buFontTx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Научная;</a:t>
            </a:r>
          </a:p>
          <a:p>
            <a:pPr marL="457200" indent="-457200">
              <a:buFontTx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Экспозиционная;</a:t>
            </a:r>
          </a:p>
          <a:p>
            <a:pPr marL="457200" indent="-457200">
              <a:buFontTx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181B92-9F61-6A79-E48F-36EEF0748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45024"/>
            <a:ext cx="3923928" cy="29429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ED0F0E-23D3-2A68-41A9-258E266B1B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44627"/>
            <a:ext cx="3923928" cy="29429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894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1608</Words>
  <Application>Microsoft Office PowerPoint</Application>
  <PresentationFormat>Экран (4:3)</PresentationFormat>
  <Paragraphs>89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Helvetica</vt:lpstr>
      <vt:lpstr>Times New Roman</vt:lpstr>
      <vt:lpstr>Тема Office</vt:lpstr>
      <vt:lpstr>Муниципальное дошкольное образовательное автономное учреждение детский сад с. Октябрьское Стерлитамакский район Республика Башкортостан</vt:lpstr>
      <vt:lpstr>Презентация PowerPoint</vt:lpstr>
      <vt:lpstr>Цель создания  мини-музея  « Природа» в ДОУ:</vt:lpstr>
      <vt:lpstr>Основа для создания мини-музея в ДОУ: </vt:lpstr>
      <vt:lpstr>Алгоритм создания мини-музея  « Природа» </vt:lpstr>
      <vt:lpstr>Задачи:</vt:lpstr>
      <vt:lpstr>Презентация PowerPoint</vt:lpstr>
      <vt:lpstr>Презентация PowerPoint</vt:lpstr>
      <vt:lpstr>Презентация PowerPoint</vt:lpstr>
      <vt:lpstr>Расположение мини-музея « Природа»</vt:lpstr>
      <vt:lpstr>Разделы мини – музея «Природа»: </vt:lpstr>
      <vt:lpstr>Раздел «Библиотека» </vt:lpstr>
      <vt:lpstr>Дети  с удовольствием посещают музейную библиотеку, где с детьми проводятся   викторины по экологической тематике, дети разгадывают кроссворды, принимают участие в квест- заданиях и экологических бродилках </vt:lpstr>
      <vt:lpstr>Раздел «Природа родного края» </vt:lpstr>
      <vt:lpstr>Моменты работы в разделе  « Природа родного края»</vt:lpstr>
      <vt:lpstr> Раздел «Игротека» Большие возможности в воспитании экологических чувств по отношению к окружающему миру заложены в играх.  В разделе « Игротека»  есть много экологических игр: «Что растет в родном краю?», «Кто где живет?», «Где что растет?», «Домашние и дикие животные», «Грибы» и т.д. все игры расположены на низких полках, дети могут брать их самостоятельно.  </vt:lpstr>
      <vt:lpstr>Раздел «Галерея» </vt:lpstr>
      <vt:lpstr> Раздел «Лаборатория» </vt:lpstr>
      <vt:lpstr>           Взаимодействие с родителями: ( роль родителей по применению мини-музея)      Создание тематических альбомов                                                              Изготовление атрибутов для                                                                                                                               игр и экспозиций  Родительские собрания, круглые столы, деловая игра         </vt:lpstr>
      <vt:lpstr>           Результативность работы мини-музея « Природа»  за 2021-2022 уч.год ( со стороны педагогов) 1. Постоянное обновление экспозиций, пополнение коллекций музея.  Были сделаны такие  лэпбуки, как « Парк для нас- Мы для парка», « Кедры России»,» Жизнь работницы пчелы», созданы макеты природных зон  нашей республики 2.  Инновационные изменения в организации воспитательно-образовательного процесса. 3.  Повышение качества воспитания и образования обучающихся. 4.Активизация интереса по вопросу познавательно-исследовательской и проектной деятельности детей в ДОУ. 5.Создание  развивающей предметно - пространственной среды в группах ДОУ, соответствующей требованиям ФГОС.  </vt:lpstr>
      <vt:lpstr>   Результативность работы мини-музея  « Природа»  за 2021-2022 уч.год ( со стороны воспитанников) </vt:lpstr>
      <vt:lpstr>   Результативность работы мини-музея  « Природа»  за 2021-2022 уч.год ( со стороны родителей) </vt:lpstr>
      <vt:lpstr>  Наш мини-музей « Природа» предоставляет неоспоримые возможности  для ведения педагогического процесса:   </vt:lpstr>
      <vt:lpstr> Адресная направленность</vt:lpstr>
      <vt:lpstr>          Перспектива развития  мини-музея « Природа»    Постоянное пополнение музея новыми экспонатами        Организовать  мини-экскурсию для  воспитанников других детских садов       Подбор коллекций детских документальных фильмов о животных, художественной литературы.       </vt:lpstr>
      <vt:lpstr>                   Личностный рост в перспективе развития мини-музея « Природа» В дальнейшем  планирую развиваться в данном направлении, потому что работа над созданием мини-музея помогла мне решить комплекс педагогических задач.  В первую очередь, работа в мини-музее очень увлекает детей: они стали больше интересоваться историей башкирского народа, природой родного края, проявляя познавательную активность. Родители тоже очень активно принимают участие в создании музейных экспозиций. Эта работа помогла выстроить партнёрские отношения, привлечь родителей к участию к тематическим мероприятиям на базе мини-музея. В результате  работы над созданием мини-музея я познакомилась и освоила новую технологию, а мини-музей стал неотъемлемой частью предметно-развивающей среды нашего ДОУ. Таким образом, можно сказать, что музей не только результат общения и совместной работы воспитателя, детей и родителей, но и возможность повышения качества обучения за счёт интерактивности.                        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Алефтина</dc:creator>
  <cp:lastModifiedBy>Ольга Борисенко</cp:lastModifiedBy>
  <cp:revision>34</cp:revision>
  <dcterms:created xsi:type="dcterms:W3CDTF">2016-03-27T12:48:09Z</dcterms:created>
  <dcterms:modified xsi:type="dcterms:W3CDTF">2023-01-26T13:50:04Z</dcterms:modified>
</cp:coreProperties>
</file>